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24" r:id="rId6"/>
    <p:sldId id="325" r:id="rId7"/>
    <p:sldId id="333" r:id="rId8"/>
    <p:sldId id="334" r:id="rId9"/>
    <p:sldId id="335" r:id="rId10"/>
    <p:sldId id="32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72" d="100"/>
          <a:sy n="72" d="100"/>
        </p:scale>
        <p:origin x="126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7/28/2022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E95BBC-88AB-4916-A4F0-4E668D8005FC}"/>
              </a:ext>
            </a:extLst>
          </p:cNvPr>
          <p:cNvSpPr/>
          <p:nvPr/>
        </p:nvSpPr>
        <p:spPr>
          <a:xfrm>
            <a:off x="4343400" y="196870"/>
            <a:ext cx="4572000" cy="6555641"/>
          </a:xfrm>
          <a:prstGeom prst="rect">
            <a:avLst/>
          </a:prstGeom>
        </p:spPr>
        <p:txBody>
          <a:bodyPr wrap="square">
            <a:spAutoFit/>
          </a:bodyPr>
          <a:lstStyle/>
          <a:p>
            <a:pPr algn="ctr"/>
            <a:r>
              <a:rPr lang="en-US" sz="4800" b="1" dirty="0">
                <a:solidFill>
                  <a:srgbClr val="7030A0"/>
                </a:solidFill>
              </a:rPr>
              <a:t>B.A. 1</a:t>
            </a:r>
            <a:r>
              <a:rPr lang="en-US" sz="4800" b="1" baseline="30000" dirty="0">
                <a:solidFill>
                  <a:srgbClr val="7030A0"/>
                </a:solidFill>
              </a:rPr>
              <a:t>ST</a:t>
            </a:r>
            <a:r>
              <a:rPr lang="en-US" sz="4800" b="1" dirty="0">
                <a:solidFill>
                  <a:srgbClr val="7030A0"/>
                </a:solidFill>
              </a:rPr>
              <a:t>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OLYMPIC MOVEMENTS AND ORGANIZATION OF TOURNAMENTS</a:t>
            </a:r>
          </a:p>
          <a:p>
            <a:pPr algn="ctr"/>
            <a:endParaRPr lang="en-US" sz="3600" b="1" dirty="0">
              <a:solidFill>
                <a:srgbClr val="FF0000"/>
              </a:solidFill>
            </a:endParaRPr>
          </a:p>
          <a:p>
            <a:pPr algn="ctr"/>
            <a:r>
              <a:rPr lang="en-US" sz="4800" b="1" dirty="0">
                <a:solidFill>
                  <a:srgbClr val="002060"/>
                </a:solidFill>
              </a:rPr>
              <a:t>COURSE CODE: PED102TH </a:t>
            </a:r>
          </a:p>
        </p:txBody>
      </p:sp>
      <p:pic>
        <p:nvPicPr>
          <p:cNvPr id="2050" name="Picture 2"/>
          <p:cNvPicPr>
            <a:picLocks noChangeAspect="1" noChangeArrowheads="1"/>
          </p:cNvPicPr>
          <p:nvPr/>
        </p:nvPicPr>
        <p:blipFill>
          <a:blip r:embed="rId2"/>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407AEE-87E5-4259-B378-DA80629601FD}"/>
              </a:ext>
            </a:extLst>
          </p:cNvPr>
          <p:cNvPicPr>
            <a:picLocks noChangeAspect="1"/>
          </p:cNvPicPr>
          <p:nvPr/>
        </p:nvPicPr>
        <p:blipFill>
          <a:blip r:embed="rId2"/>
          <a:stretch>
            <a:fillRect/>
          </a:stretch>
        </p:blipFill>
        <p:spPr>
          <a:xfrm>
            <a:off x="312208" y="228600"/>
            <a:ext cx="8519583" cy="6019800"/>
          </a:xfrm>
          <a:prstGeom prst="rect">
            <a:avLst/>
          </a:prstGeom>
        </p:spPr>
      </p:pic>
      <p:sp>
        <p:nvSpPr>
          <p:cNvPr id="5" name="Rectangle 4">
            <a:extLst>
              <a:ext uri="{FF2B5EF4-FFF2-40B4-BE49-F238E27FC236}">
                <a16:creationId xmlns:a16="http://schemas.microsoft.com/office/drawing/2014/main" id="{C33DFDED-B469-4BA0-ABCE-B3D8108EB3C4}"/>
              </a:ext>
            </a:extLst>
          </p:cNvPr>
          <p:cNvSpPr/>
          <p:nvPr/>
        </p:nvSpPr>
        <p:spPr>
          <a:xfrm>
            <a:off x="685799" y="1915061"/>
            <a:ext cx="7772400" cy="1323439"/>
          </a:xfrm>
          <a:prstGeom prst="rect">
            <a:avLst/>
          </a:prstGeom>
        </p:spPr>
        <p:txBody>
          <a:bodyPr wrap="square">
            <a:spAutoFit/>
          </a:bodyPr>
          <a:lstStyle/>
          <a:p>
            <a:pPr algn="ctr"/>
            <a:r>
              <a:rPr lang="en-US" sz="8000" b="1" dirty="0">
                <a:solidFill>
                  <a:srgbClr val="FF0000"/>
                </a:solidFill>
              </a:rPr>
              <a:t>TOURNAMENTS</a:t>
            </a:r>
            <a:endParaRPr lang="en-US" sz="140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id="{5E6D11E5-D21D-4DCB-B446-38F510FCDE25}"/>
              </a:ext>
            </a:extLst>
          </p:cNvPr>
          <p:cNvSpPr>
            <a:spLocks noGrp="1"/>
          </p:cNvSpPr>
          <p:nvPr>
            <p:ph idx="1"/>
          </p:nvPr>
        </p:nvSpPr>
        <p:spPr>
          <a:xfrm>
            <a:off x="457200" y="2286000"/>
            <a:ext cx="8229600" cy="3840163"/>
          </a:xfrm>
        </p:spPr>
        <p:txBody>
          <a:bodyPr/>
          <a:lstStyle/>
          <a:p>
            <a:r>
              <a:rPr lang="en-US" b="1" dirty="0"/>
              <a:t>Definition of tournament</a:t>
            </a:r>
          </a:p>
          <a:p>
            <a:r>
              <a:rPr lang="en-US" b="1" dirty="0"/>
              <a:t>Types of tournaments</a:t>
            </a:r>
          </a:p>
          <a:p>
            <a:endParaRPr lang="en-US" b="1" dirty="0"/>
          </a:p>
        </p:txBody>
      </p:sp>
    </p:spTree>
    <p:extLst>
      <p:ext uri="{BB962C8B-B14F-4D97-AF65-F5344CB8AC3E}">
        <p14:creationId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CE6C-29AB-48A2-AAFB-17BD1CA63D3B}"/>
              </a:ext>
            </a:extLst>
          </p:cNvPr>
          <p:cNvSpPr>
            <a:spLocks noGrp="1"/>
          </p:cNvSpPr>
          <p:nvPr>
            <p:ph type="title"/>
          </p:nvPr>
        </p:nvSpPr>
        <p:spPr>
          <a:xfrm>
            <a:off x="457200" y="274638"/>
            <a:ext cx="8229600" cy="944562"/>
          </a:xfrm>
        </p:spPr>
        <p:style>
          <a:lnRef idx="0">
            <a:schemeClr val="accent1"/>
          </a:lnRef>
          <a:fillRef idx="3">
            <a:schemeClr val="accent1"/>
          </a:fillRef>
          <a:effectRef idx="3">
            <a:schemeClr val="accent1"/>
          </a:effectRef>
          <a:fontRef idx="minor">
            <a:schemeClr val="lt1"/>
          </a:fontRef>
        </p:style>
        <p:txBody>
          <a:bodyPr>
            <a:normAutofit/>
          </a:bodyPr>
          <a:lstStyle/>
          <a:p>
            <a:r>
              <a:rPr lang="en-US" b="1" dirty="0"/>
              <a:t>DEFINITION OF TOURNAMENT</a:t>
            </a:r>
          </a:p>
        </p:txBody>
      </p:sp>
      <p:sp>
        <p:nvSpPr>
          <p:cNvPr id="3" name="Content Placeholder 2">
            <a:extLst>
              <a:ext uri="{FF2B5EF4-FFF2-40B4-BE49-F238E27FC236}">
                <a16:creationId xmlns:a16="http://schemas.microsoft.com/office/drawing/2014/main" id="{A18F3C99-D535-4083-BD77-16F031FAE497}"/>
              </a:ext>
            </a:extLst>
          </p:cNvPr>
          <p:cNvSpPr>
            <a:spLocks noGrp="1"/>
          </p:cNvSpPr>
          <p:nvPr>
            <p:ph idx="1"/>
          </p:nvPr>
        </p:nvSpPr>
        <p:spPr>
          <a:xfrm>
            <a:off x="457200" y="1219200"/>
            <a:ext cx="8229600" cy="5638800"/>
          </a:xfrm>
        </p:spPr>
        <p:txBody>
          <a:bodyPr>
            <a:normAutofit lnSpcReduction="10000"/>
          </a:bodyPr>
          <a:lstStyle/>
          <a:p>
            <a:r>
              <a:rPr lang="en-US" dirty="0"/>
              <a:t>A series of games or contests that make up a single unit of competition (as on a professional golf tour), the championship playoffs of a league or conference, or an invitational event</a:t>
            </a:r>
          </a:p>
          <a:p>
            <a:r>
              <a:rPr lang="en-US" dirty="0"/>
              <a:t>A knightly sport of the Middle Ages between mounted combatants armed with blunted lances or swords and divided into two parties contesting for a prize or favor bestowed by the lady of the tournament</a:t>
            </a:r>
          </a:p>
          <a:p>
            <a:r>
              <a:rPr lang="en-US" dirty="0"/>
              <a:t>The whole series of knightly sports, jousts, and tilts occurring at one time and place</a:t>
            </a:r>
          </a:p>
        </p:txBody>
      </p:sp>
    </p:spTree>
    <p:extLst>
      <p:ext uri="{BB962C8B-B14F-4D97-AF65-F5344CB8AC3E}">
        <p14:creationId xmlns:p14="http://schemas.microsoft.com/office/powerpoint/2010/main" val="3606719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92C8-485E-474F-B886-1845B96BD02D}"/>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en-US" b="1" dirty="0"/>
              <a:t>TYPES OF TOURNAMENTS</a:t>
            </a:r>
          </a:p>
        </p:txBody>
      </p:sp>
      <p:sp>
        <p:nvSpPr>
          <p:cNvPr id="3" name="Content Placeholder 2">
            <a:extLst>
              <a:ext uri="{FF2B5EF4-FFF2-40B4-BE49-F238E27FC236}">
                <a16:creationId xmlns:a16="http://schemas.microsoft.com/office/drawing/2014/main" id="{78C4B25E-A91B-4452-AA8F-C5813D7A3D61}"/>
              </a:ext>
            </a:extLst>
          </p:cNvPr>
          <p:cNvSpPr>
            <a:spLocks noGrp="1"/>
          </p:cNvSpPr>
          <p:nvPr>
            <p:ph idx="1"/>
          </p:nvPr>
        </p:nvSpPr>
        <p:spPr>
          <a:xfrm>
            <a:off x="457200" y="1600200"/>
            <a:ext cx="8229600" cy="4983162"/>
          </a:xfrm>
        </p:spPr>
        <p:txBody>
          <a:bodyPr>
            <a:noAutofit/>
          </a:bodyPr>
          <a:lstStyle/>
          <a:p>
            <a:r>
              <a:rPr lang="en-US" sz="3000" dirty="0"/>
              <a:t>There are many method of conducting tournament. It depends on the following reasons:</a:t>
            </a:r>
          </a:p>
          <a:p>
            <a:r>
              <a:rPr lang="en-US" sz="3000" dirty="0"/>
              <a:t>Number of participating teams </a:t>
            </a:r>
          </a:p>
          <a:p>
            <a:r>
              <a:rPr lang="en-US" sz="3000" dirty="0"/>
              <a:t>Nature of activity </a:t>
            </a:r>
          </a:p>
          <a:p>
            <a:r>
              <a:rPr lang="en-US" sz="3000" dirty="0"/>
              <a:t>Available number of grounds / courts </a:t>
            </a:r>
          </a:p>
          <a:p>
            <a:r>
              <a:rPr lang="en-US" sz="3000" dirty="0"/>
              <a:t>Number of days to finish the tournament </a:t>
            </a:r>
          </a:p>
          <a:p>
            <a:r>
              <a:rPr lang="en-US" sz="3000" dirty="0"/>
              <a:t>Number of officials available </a:t>
            </a:r>
          </a:p>
          <a:p>
            <a:r>
              <a:rPr lang="en-US" sz="3000" dirty="0"/>
              <a:t>Financial condition of the organizers </a:t>
            </a:r>
          </a:p>
          <a:p>
            <a:r>
              <a:rPr lang="en-US" sz="3000" dirty="0"/>
              <a:t>Total time to conduct one match </a:t>
            </a:r>
          </a:p>
          <a:p>
            <a:endParaRPr lang="en-US" dirty="0"/>
          </a:p>
        </p:txBody>
      </p:sp>
    </p:spTree>
    <p:extLst>
      <p:ext uri="{BB962C8B-B14F-4D97-AF65-F5344CB8AC3E}">
        <p14:creationId xmlns:p14="http://schemas.microsoft.com/office/powerpoint/2010/main" val="42200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798A8E-1060-48B9-8DB7-2133E141AD81}"/>
              </a:ext>
            </a:extLst>
          </p:cNvPr>
          <p:cNvSpPr>
            <a:spLocks noGrp="1"/>
          </p:cNvSpPr>
          <p:nvPr>
            <p:ph idx="1"/>
          </p:nvPr>
        </p:nvSpPr>
        <p:spPr>
          <a:xfrm>
            <a:off x="381000" y="152400"/>
            <a:ext cx="8284029" cy="6705600"/>
          </a:xfrm>
        </p:spPr>
        <p:txBody>
          <a:bodyPr>
            <a:noAutofit/>
          </a:bodyPr>
          <a:lstStyle/>
          <a:p>
            <a:pPr marL="0" indent="0">
              <a:buNone/>
            </a:pPr>
            <a:r>
              <a:rPr lang="en-US" sz="2200" b="1" dirty="0"/>
              <a:t>The various type of tournaments are detailed as under: </a:t>
            </a:r>
          </a:p>
          <a:p>
            <a:pPr marL="0" indent="0">
              <a:buNone/>
            </a:pPr>
            <a:r>
              <a:rPr lang="en-US" sz="2200" b="1" dirty="0">
                <a:solidFill>
                  <a:srgbClr val="FF0000"/>
                </a:solidFill>
              </a:rPr>
              <a:t>A Knock-out Tournament</a:t>
            </a:r>
          </a:p>
          <a:p>
            <a:r>
              <a:rPr lang="en-US" sz="2200" dirty="0"/>
              <a:t>This type of tournament is also known as elimination tournament. In this type of tournament losers are eliminated in successive rounds and winner continue to play till the winner is decided.</a:t>
            </a:r>
          </a:p>
          <a:p>
            <a:pPr marL="0" indent="0">
              <a:buNone/>
            </a:pPr>
            <a:r>
              <a:rPr lang="en-US" sz="2200" b="1" dirty="0">
                <a:solidFill>
                  <a:srgbClr val="FF0000"/>
                </a:solidFill>
              </a:rPr>
              <a:t>Advantages of Knock-out Tournament </a:t>
            </a:r>
          </a:p>
          <a:p>
            <a:r>
              <a:rPr lang="en-US" sz="2200" dirty="0"/>
              <a:t>The expenditure of organizing knock-out tournament is less and number of matches is less. </a:t>
            </a:r>
          </a:p>
          <a:p>
            <a:r>
              <a:rPr lang="en-US" sz="2200" dirty="0"/>
              <a:t>Fewer days are needed to complete the tournament.</a:t>
            </a:r>
          </a:p>
          <a:p>
            <a:r>
              <a:rPr lang="en-US" sz="2200" dirty="0"/>
              <a:t>Less number of officials are needed.</a:t>
            </a:r>
          </a:p>
          <a:p>
            <a:r>
              <a:rPr lang="en-US" sz="2200" dirty="0"/>
              <a:t>The fear of elimination tends the player to exhibit their best.</a:t>
            </a:r>
          </a:p>
          <a:p>
            <a:r>
              <a:rPr lang="en-US" sz="2200" dirty="0"/>
              <a:t>The knock-out tournament is more challenging because once a team loses is out of the tournament.</a:t>
            </a:r>
          </a:p>
          <a:p>
            <a:pPr marL="0" indent="0">
              <a:buNone/>
            </a:pPr>
            <a:r>
              <a:rPr lang="en-US" sz="2200" b="1" dirty="0">
                <a:solidFill>
                  <a:srgbClr val="FF0000"/>
                </a:solidFill>
              </a:rPr>
              <a:t>Disadvantages of Knock-out Tournament</a:t>
            </a:r>
          </a:p>
          <a:p>
            <a:r>
              <a:rPr lang="en-US" sz="2200" dirty="0"/>
              <a:t> Some times better teams are eliminated in the first </a:t>
            </a:r>
            <a:r>
              <a:rPr lang="en-US" sz="2200" dirty="0" err="1"/>
              <a:t>round.In</a:t>
            </a:r>
            <a:r>
              <a:rPr lang="en-US" sz="2200" dirty="0"/>
              <a:t> case of inclement climate or poor playing conditions the better team may not qualify for the next round.</a:t>
            </a:r>
          </a:p>
          <a:p>
            <a:endParaRPr lang="en-US" sz="2200" dirty="0"/>
          </a:p>
        </p:txBody>
      </p:sp>
    </p:spTree>
    <p:extLst>
      <p:ext uri="{BB962C8B-B14F-4D97-AF65-F5344CB8AC3E}">
        <p14:creationId xmlns:p14="http://schemas.microsoft.com/office/powerpoint/2010/main" val="1570969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75EFD6-C942-476B-92A5-3EE1B585FD65}"/>
              </a:ext>
            </a:extLst>
          </p:cNvPr>
          <p:cNvSpPr>
            <a:spLocks noGrp="1"/>
          </p:cNvSpPr>
          <p:nvPr>
            <p:ph idx="1"/>
          </p:nvPr>
        </p:nvSpPr>
        <p:spPr>
          <a:xfrm>
            <a:off x="457200" y="76200"/>
            <a:ext cx="8229600" cy="6049963"/>
          </a:xfrm>
        </p:spPr>
        <p:txBody>
          <a:bodyPr>
            <a:normAutofit fontScale="70000" lnSpcReduction="20000"/>
          </a:bodyPr>
          <a:lstStyle/>
          <a:p>
            <a:pPr marL="0" indent="0">
              <a:buNone/>
            </a:pPr>
            <a:r>
              <a:rPr lang="en-US" b="1" dirty="0">
                <a:solidFill>
                  <a:srgbClr val="FF0000"/>
                </a:solidFill>
              </a:rPr>
              <a:t>League or Round Robin Tournament </a:t>
            </a:r>
          </a:p>
          <a:p>
            <a:r>
              <a:rPr lang="en-US" dirty="0"/>
              <a:t>The league tournament is also known as Round Robin tournament. In this type of tournament all teams play each other team irrespective of winning or losing.</a:t>
            </a:r>
          </a:p>
          <a:p>
            <a:pPr marL="0" indent="0">
              <a:buNone/>
            </a:pPr>
            <a:r>
              <a:rPr lang="en-US" b="1" dirty="0"/>
              <a:t>Advantages of League Tournament </a:t>
            </a:r>
          </a:p>
          <a:p>
            <a:r>
              <a:rPr lang="en-US" dirty="0"/>
              <a:t>Since there is no early elimination, the better team reach to win. </a:t>
            </a:r>
          </a:p>
          <a:p>
            <a:r>
              <a:rPr lang="en-US" dirty="0"/>
              <a:t>Every team get sufficient time to exhibit its performance.</a:t>
            </a:r>
          </a:p>
          <a:p>
            <a:r>
              <a:rPr lang="en-US" dirty="0"/>
              <a:t>These tournaments take long time and lot of matches are played and spectators can enjoy more.</a:t>
            </a:r>
          </a:p>
          <a:p>
            <a:r>
              <a:rPr lang="en-US" dirty="0"/>
              <a:t>Selectors get better opportunity to watch the performance of each player as the teams play equal number of matches.</a:t>
            </a:r>
          </a:p>
          <a:p>
            <a:r>
              <a:rPr lang="en-US" dirty="0"/>
              <a:t>In case of any untoward incident if the match has to abandon, both the team are given one score each. </a:t>
            </a:r>
          </a:p>
          <a:p>
            <a:pPr marL="0" indent="0">
              <a:buNone/>
            </a:pPr>
            <a:r>
              <a:rPr lang="en-US" b="1" dirty="0"/>
              <a:t>Disadvantages of League Tournament</a:t>
            </a:r>
          </a:p>
          <a:p>
            <a:r>
              <a:rPr lang="en-US" dirty="0"/>
              <a:t>League tournament require more time.</a:t>
            </a:r>
          </a:p>
          <a:p>
            <a:r>
              <a:rPr lang="en-US" dirty="0"/>
              <a:t>Since the number of matches is more, the cost also increases.</a:t>
            </a:r>
          </a:p>
          <a:p>
            <a:r>
              <a:rPr lang="en-US" dirty="0"/>
              <a:t>More officials are required.</a:t>
            </a:r>
          </a:p>
          <a:p>
            <a:r>
              <a:rPr lang="en-US" dirty="0"/>
              <a:t>More ground / courts are needed.</a:t>
            </a:r>
          </a:p>
        </p:txBody>
      </p:sp>
    </p:spTree>
    <p:extLst>
      <p:ext uri="{BB962C8B-B14F-4D97-AF65-F5344CB8AC3E}">
        <p14:creationId xmlns:p14="http://schemas.microsoft.com/office/powerpoint/2010/main" val="253011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429EED-965B-40FF-9D4F-8CC97CE72334}"/>
              </a:ext>
            </a:extLst>
          </p:cNvPr>
          <p:cNvSpPr>
            <a:spLocks noGrp="1"/>
          </p:cNvSpPr>
          <p:nvPr>
            <p:ph idx="1"/>
          </p:nvPr>
        </p:nvSpPr>
        <p:spPr>
          <a:xfrm>
            <a:off x="457200" y="152400"/>
            <a:ext cx="8229600" cy="5973763"/>
          </a:xfrm>
        </p:spPr>
        <p:txBody>
          <a:bodyPr>
            <a:noAutofit/>
          </a:bodyPr>
          <a:lstStyle/>
          <a:p>
            <a:pPr marL="0" indent="0">
              <a:buNone/>
            </a:pPr>
            <a:r>
              <a:rPr lang="en-US" sz="2000" b="1" dirty="0"/>
              <a:t>Combination Tournament</a:t>
            </a:r>
          </a:p>
          <a:p>
            <a:r>
              <a:rPr lang="en-US" sz="2000" dirty="0"/>
              <a:t>The league and knockout tournaments can be joined to have combination tournament which can be done by the following methods:</a:t>
            </a:r>
          </a:p>
          <a:p>
            <a:r>
              <a:rPr lang="en-US" sz="2000" dirty="0"/>
              <a:t>League cum knock-out In this type of tournament, all the team play League tournament and the best four or eight teams are given knock-out fixture and the winner is decided.</a:t>
            </a:r>
          </a:p>
          <a:p>
            <a:pPr marL="0" indent="0">
              <a:buNone/>
            </a:pPr>
            <a:r>
              <a:rPr lang="en-US" sz="2000" b="1" dirty="0"/>
              <a:t>Knock-out cum League </a:t>
            </a:r>
          </a:p>
          <a:p>
            <a:r>
              <a:rPr lang="en-US" sz="2000" dirty="0"/>
              <a:t>After conducting knock-out tournament up to quarter finals, the rest of the team play league matches to decide the winner.</a:t>
            </a:r>
          </a:p>
          <a:p>
            <a:r>
              <a:rPr lang="en-US" sz="2000" dirty="0"/>
              <a:t>When tournament is played in different zones and at different locations then the following type of combination tournament are conducted.</a:t>
            </a:r>
          </a:p>
          <a:p>
            <a:pPr marL="0" indent="0">
              <a:buNone/>
            </a:pPr>
            <a:r>
              <a:rPr lang="en-US" sz="2000" b="1" dirty="0"/>
              <a:t>Knock-out cum Knock-out </a:t>
            </a:r>
          </a:p>
          <a:p>
            <a:r>
              <a:rPr lang="en-US" sz="2000" dirty="0"/>
              <a:t>In case of knock-out matches played in four zones (may be more zones) and are held at different locations, the best two teams of each zone are selected to play again a knock-out tournament to decide the winners.</a:t>
            </a:r>
          </a:p>
          <a:p>
            <a:pPr marL="0" indent="0">
              <a:buNone/>
            </a:pPr>
            <a:r>
              <a:rPr lang="en-US" sz="2000" b="1" dirty="0"/>
              <a:t>League cum League </a:t>
            </a:r>
          </a:p>
          <a:p>
            <a:r>
              <a:rPr lang="en-US" sz="2000" dirty="0"/>
              <a:t>In case of league matches played in four zones (may be more zones) and are held at different locations, the best two teams of each zone are selected to play again a league tournament to decide the winner.</a:t>
            </a:r>
          </a:p>
        </p:txBody>
      </p:sp>
    </p:spTree>
    <p:extLst>
      <p:ext uri="{BB962C8B-B14F-4D97-AF65-F5344CB8AC3E}">
        <p14:creationId xmlns:p14="http://schemas.microsoft.com/office/powerpoint/2010/main" val="3285494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5F405C-4A39-4C87-9E56-4B8665AB4513}"/>
              </a:ext>
            </a:extLst>
          </p:cNvPr>
          <p:cNvPicPr>
            <a:picLocks noChangeAspect="1"/>
          </p:cNvPicPr>
          <p:nvPr/>
        </p:nvPicPr>
        <p:blipFill>
          <a:blip r:embed="rId2"/>
          <a:stretch>
            <a:fillRect/>
          </a:stretch>
        </p:blipFill>
        <p:spPr>
          <a:xfrm>
            <a:off x="1219200" y="990600"/>
            <a:ext cx="6324600" cy="4876800"/>
          </a:xfrm>
          <a:prstGeom prst="rect">
            <a:avLst/>
          </a:prstGeom>
        </p:spPr>
      </p:pic>
    </p:spTree>
    <p:extLst>
      <p:ext uri="{BB962C8B-B14F-4D97-AF65-F5344CB8AC3E}">
        <p14:creationId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636</TotalTime>
  <Words>199</Words>
  <Application>Microsoft Office PowerPoint</Application>
  <PresentationFormat>On-screen Show (4:3)</PresentationFormat>
  <Paragraphs>58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Berlin Sans FB Demi</vt:lpstr>
      <vt:lpstr>Calibri</vt:lpstr>
      <vt:lpstr>Office Theme</vt:lpstr>
      <vt:lpstr>PowerPoint Presentation</vt:lpstr>
      <vt:lpstr>PowerPoint Presentation</vt:lpstr>
      <vt:lpstr>PowerPoint Presentation</vt:lpstr>
      <vt:lpstr>TOPICS TO BE COVERED</vt:lpstr>
      <vt:lpstr>DEFINITION OF TOURNAMENT</vt:lpstr>
      <vt:lpstr>TYPES OF TOURNAMENTS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User</cp:lastModifiedBy>
  <cp:revision>81</cp:revision>
  <dcterms:created xsi:type="dcterms:W3CDTF">2022-07-21T00:29:04Z</dcterms:created>
  <dcterms:modified xsi:type="dcterms:W3CDTF">2022-07-28T11:20:16Z</dcterms:modified>
</cp:coreProperties>
</file>